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83" r:id="rId2"/>
    <p:sldId id="294" r:id="rId3"/>
    <p:sldId id="343" r:id="rId4"/>
    <p:sldId id="347" r:id="rId5"/>
    <p:sldId id="334" r:id="rId6"/>
    <p:sldId id="296" r:id="rId7"/>
    <p:sldId id="371" r:id="rId8"/>
    <p:sldId id="372" r:id="rId9"/>
    <p:sldId id="373" r:id="rId10"/>
    <p:sldId id="374" r:id="rId11"/>
    <p:sldId id="375" r:id="rId12"/>
    <p:sldId id="376" r:id="rId13"/>
    <p:sldId id="378" r:id="rId14"/>
    <p:sldId id="377" r:id="rId15"/>
    <p:sldId id="348" r:id="rId16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yyX+4W51S1NPlN7tnmu72A" hashData="t5wwBk/kOfd0L3dSDHBfsUIxY+s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FF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86050" autoAdjust="0"/>
  </p:normalViewPr>
  <p:slideViewPr>
    <p:cSldViewPr>
      <p:cViewPr varScale="1">
        <p:scale>
          <a:sx n="97" d="100"/>
          <a:sy n="97" d="100"/>
        </p:scale>
        <p:origin x="-1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AD804B-1C09-4BBC-B5E3-7057EA345FE9}" type="datetimeFigureOut">
              <a:rPr lang="it-IT"/>
              <a:pPr>
                <a:defRPr/>
              </a:pPr>
              <a:t>20/05/2019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Modifica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5C8B9E-BF1E-4140-8010-0017B52B06D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3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CCA123-644D-498A-A4FA-117D85C9C0E8}" type="slidenum">
              <a:rPr lang="it-IT" altLang="it-IT"/>
              <a:pPr/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15003-8701-4A46-BE37-01BEC8D063F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3CBA6-388F-41FF-BD2D-70C9D8BABFC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37C12-E9C7-4F8A-AF3C-BA407396805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E1495-267C-4399-ADB4-5C4EBDFABD7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F50B91-781A-43F8-9F14-C02850DFA81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0CEC2-74FC-4413-AF9D-13D0070ED65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2AC852-DA20-4D72-AE10-01EC61C76C0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1D14E-98B5-465A-A258-C8E6F1934EA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8C4B4-DBFB-47AF-B555-586CF10BFDB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D4647-E647-4181-B9AB-495D2B81073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FD99C-E93F-4BB3-98D4-0F5323DA078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E04D97B-795B-4AF5-B82D-794631157EF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458200" cy="6858000"/>
          </a:xfrm>
          <a:solidFill>
            <a:schemeClr val="accent2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altLang="it-IT" sz="5400" b="1" smtClean="0">
                <a:solidFill>
                  <a:schemeClr val="bg1"/>
                </a:solidFill>
              </a:rPr>
              <a:t>APPARATO RESPIRATORIO TOPOGRAFICAMENTE CORRELATO ALL’INTESTINO ANTERIORE</a:t>
            </a:r>
            <a:r>
              <a:rPr lang="it-IT" altLang="it-IT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12292" name="Picture 4" descr="15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4854575" cy="64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3850" y="2368550"/>
            <a:ext cx="294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 b="1">
              <a:solidFill>
                <a:schemeClr val="accent2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859338" y="260350"/>
            <a:ext cx="42846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b="1">
                <a:solidFill>
                  <a:schemeClr val="accent2"/>
                </a:solidFill>
              </a:rPr>
              <a:t> FASE BRONCHIALE DELLO SVILUPPO </a:t>
            </a:r>
          </a:p>
          <a:p>
            <a:pPr eaLnBrk="1" hangingPunct="1"/>
            <a:endParaRPr lang="it-IT" altLang="it-IT" b="1">
              <a:solidFill>
                <a:schemeClr val="accent2"/>
              </a:solidFill>
            </a:endParaRPr>
          </a:p>
          <a:p>
            <a:pPr eaLnBrk="1" hangingPunct="1"/>
            <a:endParaRPr lang="it-IT" altLang="it-IT" b="1">
              <a:solidFill>
                <a:schemeClr val="accent2"/>
              </a:solidFill>
            </a:endParaRPr>
          </a:p>
          <a:p>
            <a:pPr eaLnBrk="1" hangingPunct="1"/>
            <a:endParaRPr lang="it-IT" altLang="it-IT" b="1">
              <a:solidFill>
                <a:schemeClr val="accent2"/>
              </a:solidFill>
            </a:endParaRPr>
          </a:p>
          <a:p>
            <a:pPr eaLnBrk="1" hangingPunct="1"/>
            <a:r>
              <a:rPr lang="it-IT" altLang="it-IT" b="1">
                <a:solidFill>
                  <a:schemeClr val="accent2"/>
                </a:solidFill>
              </a:rPr>
              <a:t>Bronchi primari,secondari- terziari- bronchioli respiratori </a:t>
            </a:r>
          </a:p>
          <a:p>
            <a:pPr eaLnBrk="1" hangingPunct="1"/>
            <a:endParaRPr lang="it-IT" altLang="it-IT" b="1">
              <a:solidFill>
                <a:schemeClr val="accent2"/>
              </a:solidFill>
            </a:endParaRPr>
          </a:p>
          <a:p>
            <a:pPr eaLnBrk="1" hangingPunct="1"/>
            <a:endParaRPr lang="it-IT" altLang="it-IT" b="1">
              <a:solidFill>
                <a:schemeClr val="accent2"/>
              </a:solidFill>
            </a:endParaRPr>
          </a:p>
          <a:p>
            <a:pPr eaLnBrk="1" hangingPunct="1"/>
            <a:endParaRPr lang="it-IT" altLang="it-IT" b="1">
              <a:solidFill>
                <a:schemeClr val="accent2"/>
              </a:solidFill>
            </a:endParaRPr>
          </a:p>
          <a:p>
            <a:pPr eaLnBrk="1" hangingPunct="1"/>
            <a:endParaRPr lang="it-IT" altLang="it-IT" b="1">
              <a:solidFill>
                <a:schemeClr val="accent2"/>
              </a:solidFill>
            </a:endParaRPr>
          </a:p>
          <a:p>
            <a:pPr eaLnBrk="1" hangingPunct="1"/>
            <a:endParaRPr lang="it-IT" altLang="it-IT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>
              <a:solidFill>
                <a:schemeClr val="accent2"/>
              </a:solidFill>
            </a:endParaRPr>
          </a:p>
        </p:txBody>
      </p:sp>
      <p:pic>
        <p:nvPicPr>
          <p:cNvPr id="13316" name="Picture 4" descr="15-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836613"/>
            <a:ext cx="4689475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188913"/>
            <a:ext cx="2268538" cy="6862762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000" b="1"/>
              <a:t>Nelle pareti degli alveoli si differenziano due linee cellulari  pneumociti 1 e 2.Questi ultimi secernono</a:t>
            </a:r>
          </a:p>
          <a:p>
            <a:pPr eaLnBrk="1" hangingPunct="1"/>
            <a:r>
              <a:rPr lang="it-IT" altLang="it-IT" sz="2000" b="1"/>
              <a:t>SURFATTANTE:</a:t>
            </a:r>
          </a:p>
          <a:p>
            <a:pPr eaLnBrk="1" hangingPunct="1"/>
            <a:r>
              <a:rPr lang="it-IT" altLang="it-IT" sz="2000" b="1"/>
              <a:t>(miscela di fosfolipidi e proteine tensioattive che riducono la tensione superficiale del liquido che bagna gli alveoli e ne facilitano l’espansione e l’insufflazione dopo la nascita</a:t>
            </a:r>
          </a:p>
          <a:p>
            <a:pPr eaLnBrk="1" hangingPunct="1"/>
            <a:endParaRPr lang="it-IT" altLang="it-IT" sz="2000" b="1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948488" y="692150"/>
            <a:ext cx="22923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b="1">
                <a:solidFill>
                  <a:schemeClr val="bg1"/>
                </a:solidFill>
              </a:rPr>
              <a:t>Dal 7° al 8° mese:i bronchioli </a:t>
            </a:r>
          </a:p>
          <a:p>
            <a:pPr eaLnBrk="1" hangingPunct="1"/>
            <a:r>
              <a:rPr lang="it-IT" altLang="it-IT" b="1">
                <a:solidFill>
                  <a:schemeClr val="bg1"/>
                </a:solidFill>
              </a:rPr>
              <a:t>danno origine a  20-70 milioni di alveoli per polmone avvolti da fitta rete di capillari </a:t>
            </a:r>
          </a:p>
          <a:p>
            <a:pPr eaLnBrk="1" hangingPunct="1"/>
            <a:r>
              <a:rPr lang="it-IT" altLang="it-IT" b="1">
                <a:solidFill>
                  <a:schemeClr val="bg1"/>
                </a:solidFill>
              </a:rPr>
              <a:t> Aumento</a:t>
            </a:r>
          </a:p>
          <a:p>
            <a:pPr eaLnBrk="1" hangingPunct="1"/>
            <a:r>
              <a:rPr lang="it-IT" altLang="it-IT" b="1">
                <a:solidFill>
                  <a:schemeClr val="bg1"/>
                </a:solidFill>
              </a:rPr>
              <a:t> di surfattante</a:t>
            </a:r>
          </a:p>
          <a:p>
            <a:pPr eaLnBrk="1" hangingPunct="1"/>
            <a:r>
              <a:rPr lang="it-IT" altLang="it-IT" b="1">
                <a:solidFill>
                  <a:schemeClr val="bg1"/>
                </a:solidFill>
              </a:rPr>
              <a:t>Prima del 7° mese,feti </a:t>
            </a:r>
          </a:p>
          <a:p>
            <a:pPr eaLnBrk="1" hangingPunct="1"/>
            <a:r>
              <a:rPr lang="it-IT" altLang="it-IT" b="1">
                <a:solidFill>
                  <a:schemeClr val="bg1"/>
                </a:solidFill>
              </a:rPr>
              <a:t>prematuri ad alto rischio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68538" y="6257925"/>
            <a:ext cx="4464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1400"/>
              <a:t>Dopo la  nascita fino all’infanzia (8 anni) maturazione di  300-400 milioni di alveoli maturi /polmone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732588" y="0"/>
            <a:ext cx="2411412" cy="7478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000">
                <a:solidFill>
                  <a:srgbClr val="FFFF00"/>
                </a:solidFill>
              </a:rPr>
              <a:t>Isto-maturazione del parenchima polmonare:</a:t>
            </a:r>
            <a:r>
              <a:rPr lang="it-IT" altLang="it-IT" sz="2000">
                <a:solidFill>
                  <a:srgbClr val="FF9900"/>
                </a:solidFill>
              </a:rPr>
              <a:t> </a:t>
            </a:r>
          </a:p>
          <a:p>
            <a:pPr eaLnBrk="1" hangingPunct="1"/>
            <a:r>
              <a:rPr lang="it-IT" altLang="it-IT" sz="1600" b="1">
                <a:solidFill>
                  <a:schemeClr val="bg1"/>
                </a:solidFill>
              </a:rPr>
              <a:t>Periodo pseudoghiandolare</a:t>
            </a:r>
          </a:p>
          <a:p>
            <a:pPr eaLnBrk="1" hangingPunct="1"/>
            <a:r>
              <a:rPr lang="it-IT" altLang="it-IT" sz="1600" b="1">
                <a:solidFill>
                  <a:schemeClr val="bg1"/>
                </a:solidFill>
              </a:rPr>
              <a:t>(epit. cigliato) (dalla 5 alla 16 sett.)</a:t>
            </a:r>
          </a:p>
          <a:p>
            <a:pPr eaLnBrk="1" hangingPunct="1"/>
            <a:endParaRPr lang="it-IT" altLang="it-IT" sz="1600" b="1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1600" b="1">
                <a:solidFill>
                  <a:schemeClr val="bg1"/>
                </a:solidFill>
              </a:rPr>
              <a:t>Periodo canalicolare (ectasia del lume bronchiolare e gemmazione bronchioli respiratori epit. cubico (dalla 16 alla 26 sett)</a:t>
            </a:r>
          </a:p>
          <a:p>
            <a:pPr eaLnBrk="1" hangingPunct="1"/>
            <a:endParaRPr lang="it-IT" altLang="it-IT" sz="1600" b="1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1600" b="1">
                <a:solidFill>
                  <a:schemeClr val="bg1"/>
                </a:solidFill>
              </a:rPr>
              <a:t>Periodo del sacco terminale  epit.pavimentoso monostr. (cellule alveolari che si differenziano in pneumociti I e II ordine )dalla 26 sett. alla 38/nascita</a:t>
            </a:r>
          </a:p>
          <a:p>
            <a:pPr eaLnBrk="1" hangingPunct="1"/>
            <a:r>
              <a:rPr lang="it-IT" altLang="it-IT" sz="1600" b="1">
                <a:solidFill>
                  <a:schemeClr val="bg1"/>
                </a:solidFill>
              </a:rPr>
              <a:t>Periodo alveolare   (dalla 32 sett. a 8/10 anni</a:t>
            </a:r>
          </a:p>
          <a:p>
            <a:pPr eaLnBrk="1" hangingPunct="1"/>
            <a:endParaRPr lang="it-IT" altLang="it-IT" sz="1800" b="1">
              <a:solidFill>
                <a:schemeClr val="bg1"/>
              </a:solidFill>
            </a:endParaRPr>
          </a:p>
          <a:p>
            <a:pPr eaLnBrk="1" hangingPunct="1"/>
            <a:endParaRPr lang="it-IT" altLang="it-IT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424238" y="0"/>
          <a:ext cx="2293937" cy="6858000"/>
        </p:xfrm>
        <a:graphic>
          <a:graphicData uri="http://schemas.openxmlformats.org/presentationml/2006/ole">
            <p:oleObj spid="_x0000_s15362" r:id="rId3" imgW="1205294" imgH="3600000" progId="">
              <p:embed/>
            </p:oleObj>
          </a:graphicData>
        </a:graphic>
      </p:graphicFrame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76238" y="-6350"/>
            <a:ext cx="2420937" cy="8223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b="1"/>
              <a:t>Stadi di Sviluppo</a:t>
            </a:r>
          </a:p>
          <a:p>
            <a:pPr eaLnBrk="1" hangingPunct="1"/>
            <a:r>
              <a:rPr lang="it-IT" altLang="it-IT" b="1"/>
              <a:t> del Polmone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51050" y="1001713"/>
            <a:ext cx="1098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000" b="1"/>
              <a:t>24 sett</a:t>
            </a:r>
            <a:r>
              <a:rPr lang="it-IT" altLang="it-IT" b="1"/>
              <a:t>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154238" y="2513013"/>
            <a:ext cx="995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000" b="1"/>
              <a:t>26 sett</a:t>
            </a:r>
            <a:r>
              <a:rPr lang="it-IT" altLang="it-IT"/>
              <a:t>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08175" y="4818063"/>
            <a:ext cx="1516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000" b="1"/>
              <a:t>Alla nascita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775325" y="4437063"/>
            <a:ext cx="33686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1600" b="1"/>
              <a:t>Riassorbimento liquido che riempie alveoli che sono pronti per insufflazione di aria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992813" y="2420938"/>
            <a:ext cx="31511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/>
              <a:t>Ruolo TNF alfa, glucocortcoidi e tiroxina  nella produzione di tensioattivo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775325" y="-79375"/>
            <a:ext cx="3368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b="1"/>
              <a:t>Modifica dell’epitelio dei sacchi terminali da cubico ad appiattito</a:t>
            </a:r>
            <a:r>
              <a:rPr lang="it-IT" altLang="it-IT"/>
              <a:t> </a:t>
            </a:r>
          </a:p>
          <a:p>
            <a:pPr eaLnBrk="1" hangingPunct="1"/>
            <a:r>
              <a:rPr lang="it-IT" altLang="it-IT"/>
              <a:t>Alla 32° settimana definita l’architettura degli alveoli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084888" y="5394325"/>
            <a:ext cx="30591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000">
                <a:solidFill>
                  <a:srgbClr val="FF0000"/>
                </a:solidFill>
              </a:rPr>
              <a:t>Maturazione che si completerà entro il terzo anno: incrementi maturativi fino all’8° anno </a:t>
            </a:r>
          </a:p>
        </p:txBody>
      </p:sp>
      <p:sp>
        <p:nvSpPr>
          <p:cNvPr id="15371" name="CasellaDiTesto 1"/>
          <p:cNvSpPr txBox="1">
            <a:spLocks noChangeArrowheads="1"/>
          </p:cNvSpPr>
          <p:nvPr/>
        </p:nvSpPr>
        <p:spPr bwMode="auto">
          <a:xfrm>
            <a:off x="0" y="1700213"/>
            <a:ext cx="19081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/>
              <a:t>Il surfattante si deposita come un film lungo la parete alveoli ed evita, durante la espirazione, la atelettasia (collasso parete alveoli)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tangolo 1"/>
          <p:cNvSpPr>
            <a:spLocks noChangeArrowheads="1"/>
          </p:cNvSpPr>
          <p:nvPr/>
        </p:nvSpPr>
        <p:spPr bwMode="auto">
          <a:xfrm>
            <a:off x="323850" y="1484313"/>
            <a:ext cx="8424863" cy="28019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4400" b="1">
                <a:solidFill>
                  <a:schemeClr val="bg1"/>
                </a:solidFill>
              </a:rPr>
              <a:t>Malattia delle membrane ialine</a:t>
            </a:r>
          </a:p>
          <a:p>
            <a:pPr eaLnBrk="1" hangingPunct="1"/>
            <a:r>
              <a:rPr lang="it-IT" altLang="it-IT" sz="4400" b="1">
                <a:solidFill>
                  <a:schemeClr val="bg1"/>
                </a:solidFill>
              </a:rPr>
              <a:t>(alveoli occupati da fluido /membrana vitrea ,traslucida per mancanza surfactante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17412" name="Picture 4" descr="15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908050"/>
            <a:ext cx="4545013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116013" y="0"/>
            <a:ext cx="6624637" cy="8223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b="1"/>
              <a:t>PRINCIPALI MALFORMAZIONI APPARATO  RESPIRATORIO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0" y="549275"/>
            <a:ext cx="241141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it-IT" altLang="it-IT" b="1"/>
          </a:p>
          <a:p>
            <a:pPr eaLnBrk="1" hangingPunct="1"/>
            <a:endParaRPr lang="it-IT" altLang="it-IT" b="1"/>
          </a:p>
          <a:p>
            <a:pPr eaLnBrk="1" hangingPunct="1">
              <a:buFontTx/>
              <a:buChar char="•"/>
            </a:pPr>
            <a:r>
              <a:rPr lang="it-IT" altLang="it-IT" sz="3600" b="1">
                <a:solidFill>
                  <a:schemeClr val="accent2"/>
                </a:solidFill>
              </a:rPr>
              <a:t>Fistole esofago-tracheali</a:t>
            </a:r>
          </a:p>
          <a:p>
            <a:pPr eaLnBrk="1" hangingPunct="1">
              <a:buFontTx/>
              <a:buChar char="•"/>
            </a:pPr>
            <a:endParaRPr lang="it-IT" altLang="it-IT" sz="3600" b="1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it-IT" altLang="it-IT" sz="3600" b="1">
                <a:solidFill>
                  <a:schemeClr val="accent2"/>
                </a:solidFill>
              </a:rPr>
              <a:t>Agenesia dei polmoni</a:t>
            </a:r>
          </a:p>
          <a:p>
            <a:pPr eaLnBrk="1" hangingPunct="1">
              <a:buFontTx/>
              <a:buChar char="•"/>
            </a:pPr>
            <a:endParaRPr lang="it-IT" altLang="it-IT" b="1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endParaRPr lang="it-IT" altLang="it-IT" b="1">
              <a:solidFill>
                <a:schemeClr val="accent2"/>
              </a:solidFill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848350" y="2944813"/>
            <a:ext cx="3295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>
                <a:solidFill>
                  <a:schemeClr val="accent2"/>
                </a:solidFill>
              </a:rPr>
              <a:t>Mutazione recettore per FGF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18436" name="Picture 4" descr="15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628775"/>
            <a:ext cx="640873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527175" y="568325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b="1">
                <a:solidFill>
                  <a:schemeClr val="bg1"/>
                </a:solidFill>
              </a:rPr>
              <a:t>MALFORMAZIONE DEL DIAFRAMMA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1628775"/>
            <a:ext cx="2484438" cy="37433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b="1">
                <a:solidFill>
                  <a:schemeClr val="bg1"/>
                </a:solidFill>
              </a:rPr>
              <a:t>Ernia diaframmatica </a:t>
            </a:r>
          </a:p>
          <a:p>
            <a:pPr eaLnBrk="1" hangingPunct="1"/>
            <a:r>
              <a:rPr lang="it-IT" altLang="it-IT" b="1">
                <a:solidFill>
                  <a:schemeClr val="bg1"/>
                </a:solidFill>
              </a:rPr>
              <a:t>1 caso su 2500.</a:t>
            </a:r>
          </a:p>
          <a:p>
            <a:pPr eaLnBrk="1" hangingPunct="1"/>
            <a:r>
              <a:rPr lang="it-IT" altLang="it-IT" b="1">
                <a:solidFill>
                  <a:schemeClr val="bg1"/>
                </a:solidFill>
              </a:rPr>
              <a:t>Si può avere ipoplasia di un polmone per erniazione di anse intestinali nella cavità toracica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2000" b="1"/>
              <a:t>dopo la 7 settimana si separano completamente cavità toracica e addominale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41575" y="76200"/>
          <a:ext cx="4187825" cy="6629400"/>
        </p:xfrm>
        <a:graphic>
          <a:graphicData uri="http://schemas.openxmlformats.org/presentationml/2006/ole">
            <p:oleObj spid="_x0000_s4098" r:id="rId3" imgW="2275564" imgH="3600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piegamento 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1625"/>
            <a:ext cx="9142413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6300788" y="6056313"/>
            <a:ext cx="2663825" cy="468312"/>
          </a:xfrm>
        </p:spPr>
        <p:txBody>
          <a:bodyPr/>
          <a:lstStyle/>
          <a:p>
            <a:pPr algn="r" eaLnBrk="1" hangingPunct="1"/>
            <a:r>
              <a:rPr lang="it-IT" altLang="it-IT" sz="4000" smtClean="0">
                <a:solidFill>
                  <a:srgbClr val="993366"/>
                </a:solidFill>
              </a:rPr>
              <a:t>ripiega-mento 4</a:t>
            </a:r>
            <a:endParaRPr lang="en-US" altLang="it-IT" sz="4000" smtClean="0">
              <a:solidFill>
                <a:srgbClr val="993366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609282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/>
              <a:t>ca. 30 gg.</a:t>
            </a:r>
            <a:endParaRPr lang="en-US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/>
          </a:solidFill>
        </p:spPr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6148" name="Picture 4" descr="10-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693863"/>
            <a:ext cx="5616575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pic>
        <p:nvPicPr>
          <p:cNvPr id="7172" name="Picture 4" descr="10-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0713"/>
            <a:ext cx="835342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781175" y="228600"/>
          <a:ext cx="5581650" cy="6400800"/>
        </p:xfrm>
        <a:graphic>
          <a:graphicData uri="http://schemas.openxmlformats.org/presentationml/2006/ole">
            <p:oleObj spid="_x0000_s8194" r:id="rId3" imgW="3140549" imgH="3600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964612" cy="1008063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it-IT" altLang="it-IT" sz="2000" b="1" smtClean="0"/>
              <a:t>Sviluppo del sistema respiratorio:22° giorno comparsa del diverticolo respiratorio sull’abbozzo faringeo in corrispondenza dell’esofago </a:t>
            </a:r>
            <a:endParaRPr lang="en-US" altLang="it-IT" sz="2000" b="1" smtClean="0"/>
          </a:p>
        </p:txBody>
      </p:sp>
      <p:pic>
        <p:nvPicPr>
          <p:cNvPr id="9219" name="Picture 3" descr="respiratorio primi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" y="1050925"/>
            <a:ext cx="8601075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altLang="it-IT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8913"/>
            <a:ext cx="7772400" cy="5907087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chemeClr val="bg1"/>
                </a:solidFill>
              </a:rPr>
              <a:t>Trachea ventralmente e esofago dorsalmente</a:t>
            </a:r>
          </a:p>
          <a:p>
            <a:pPr eaLnBrk="1" hangingPunct="1"/>
            <a:endParaRPr lang="it-IT" altLang="it-IT" smtClean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mtClean="0">
                <a:solidFill>
                  <a:schemeClr val="bg1"/>
                </a:solidFill>
              </a:rPr>
              <a:t>Persiste comunicazione con il laringe tramite orifizio laringeo: aditus ad laringem </a:t>
            </a:r>
          </a:p>
          <a:p>
            <a:pPr eaLnBrk="1" hangingPunct="1"/>
            <a:r>
              <a:rPr lang="it-IT" altLang="it-IT" smtClean="0">
                <a:solidFill>
                  <a:schemeClr val="bg1"/>
                </a:solidFill>
              </a:rPr>
              <a:t>Epiglottide chiude l’accesso quando deglutiamo</a:t>
            </a:r>
          </a:p>
          <a:p>
            <a:pPr eaLnBrk="1" hangingPunct="1"/>
            <a:r>
              <a:rPr lang="it-IT" altLang="it-IT" smtClean="0">
                <a:solidFill>
                  <a:schemeClr val="bg1"/>
                </a:solidFill>
              </a:rPr>
              <a:t>Epitelio e ghiandole della trachea originano dall’endoderma</a:t>
            </a:r>
          </a:p>
          <a:p>
            <a:pPr eaLnBrk="1" hangingPunct="1"/>
            <a:r>
              <a:rPr lang="it-IT" altLang="it-IT" smtClean="0">
                <a:solidFill>
                  <a:schemeClr val="bg1"/>
                </a:solidFill>
              </a:rPr>
              <a:t> Cartilagine muscolatura e connettivo originano dal mesoderma splancnico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sviluppo dei polmoni</a:t>
            </a:r>
            <a:endParaRPr lang="en-US" altLang="it-IT" smtClean="0"/>
          </a:p>
        </p:txBody>
      </p:sp>
      <p:pic>
        <p:nvPicPr>
          <p:cNvPr id="11267" name="Picture 3" descr="respiratorio primiti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082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392363" y="496888"/>
            <a:ext cx="3910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b="1"/>
              <a:t>SVILUPPO DEI POLMONI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9388" y="4652963"/>
            <a:ext cx="93757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it-IT" b="1"/>
              <a:t>5° settimana</a:t>
            </a:r>
          </a:p>
          <a:p>
            <a:pPr eaLnBrk="1" hangingPunct="1"/>
            <a:r>
              <a:rPr lang="it-IT" altLang="it-IT" b="1"/>
              <a:t>Le gemme bronchiali </a:t>
            </a:r>
          </a:p>
          <a:p>
            <a:pPr eaLnBrk="1" hangingPunct="1"/>
            <a:r>
              <a:rPr lang="it-IT" altLang="it-IT" b="1"/>
              <a:t>si ramificano,3 rami a ds (3 lobi polmonari) e 2 a sn.(2 lobi polmonari) </a:t>
            </a:r>
          </a:p>
          <a:p>
            <a:pPr eaLnBrk="1" hangingPunct="1"/>
            <a:r>
              <a:rPr lang="it-IT" altLang="it-IT" b="1"/>
              <a:t>16 ordini di ramificazioni</a:t>
            </a:r>
          </a:p>
          <a:p>
            <a:pPr eaLnBrk="1" hangingPunct="1"/>
            <a:endParaRPr lang="it-IT" altLang="it-IT" b="1"/>
          </a:p>
          <a:p>
            <a:pPr eaLnBrk="1" hangingPunct="1"/>
            <a:endParaRPr lang="it-IT" altLang="it-IT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448</Words>
  <Application>Microsoft Office PowerPoint</Application>
  <PresentationFormat>Presentazione su schermo (4:3)</PresentationFormat>
  <Paragraphs>68</Paragraphs>
  <Slides>15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Calibri</vt:lpstr>
      <vt:lpstr>Struttura predefinita</vt:lpstr>
      <vt:lpstr>Diapositiva 1</vt:lpstr>
      <vt:lpstr>Diapositiva 2</vt:lpstr>
      <vt:lpstr>ripiega-mento 4</vt:lpstr>
      <vt:lpstr>Diapositiva 4</vt:lpstr>
      <vt:lpstr>Diapositiva 5</vt:lpstr>
      <vt:lpstr>Diapositiva 6</vt:lpstr>
      <vt:lpstr>Sviluppo del sistema respiratorio:22° giorno comparsa del diverticolo respiratorio sull’abbozzo faringeo in corrispondenza dell’esofago </vt:lpstr>
      <vt:lpstr>Diapositiva 8</vt:lpstr>
      <vt:lpstr>sviluppo dei polmoni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.</dc:creator>
  <cp:lastModifiedBy>Diego</cp:lastModifiedBy>
  <cp:revision>115</cp:revision>
  <dcterms:created xsi:type="dcterms:W3CDTF">2005-10-19T09:31:17Z</dcterms:created>
  <dcterms:modified xsi:type="dcterms:W3CDTF">2019-05-20T06:21:55Z</dcterms:modified>
</cp:coreProperties>
</file>